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5" r:id="rId3"/>
    <p:sldId id="256" r:id="rId4"/>
    <p:sldId id="258" r:id="rId5"/>
    <p:sldId id="260" r:id="rId6"/>
    <p:sldId id="263" r:id="rId7"/>
    <p:sldId id="266" r:id="rId8"/>
    <p:sldId id="262" r:id="rId9"/>
    <p:sldId id="257" r:id="rId10"/>
    <p:sldId id="261" r:id="rId11"/>
    <p:sldId id="267"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4" autoAdjust="0"/>
    <p:restoredTop sz="94660"/>
  </p:normalViewPr>
  <p:slideViewPr>
    <p:cSldViewPr snapToGrid="0">
      <p:cViewPr>
        <p:scale>
          <a:sx n="47" d="100"/>
          <a:sy n="47" d="100"/>
        </p:scale>
        <p:origin x="91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17936-3DFA-4C3F-FE4C-8927CCBC7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891368-8AFC-4DEA-3159-4E2375079D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20648D-6228-C43A-01D5-34867D336922}"/>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5" name="Footer Placeholder 4">
            <a:extLst>
              <a:ext uri="{FF2B5EF4-FFF2-40B4-BE49-F238E27FC236}">
                <a16:creationId xmlns:a16="http://schemas.microsoft.com/office/drawing/2014/main" id="{7125A80D-FE05-BA51-EC37-B691527E6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24042-0F2E-8287-C770-C607DA524812}"/>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2869343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8D23-DFEF-1B1E-6E20-519A6E118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F95D02-5A10-BB1C-BE1B-0FBE5C1F6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12D96-805B-1E0F-D955-907983B64BFD}"/>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5" name="Footer Placeholder 4">
            <a:extLst>
              <a:ext uri="{FF2B5EF4-FFF2-40B4-BE49-F238E27FC236}">
                <a16:creationId xmlns:a16="http://schemas.microsoft.com/office/drawing/2014/main" id="{DDDE573D-CC6B-0794-BF31-D4062B41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EA1D4-9CC5-D190-0852-DCA27FD2383E}"/>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3351620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B84E9C-54F8-6674-431B-E1BCDC8AE2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AE05D-9236-9B87-3543-A100B67EB9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547C0-464E-5EE4-8AF1-BAADE62DE94B}"/>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5" name="Footer Placeholder 4">
            <a:extLst>
              <a:ext uri="{FF2B5EF4-FFF2-40B4-BE49-F238E27FC236}">
                <a16:creationId xmlns:a16="http://schemas.microsoft.com/office/drawing/2014/main" id="{D4DC5475-0525-C350-ECB1-58C9B8FA2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F7537-0EC4-CCF7-D1E7-3E849475B42D}"/>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156857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1394-0C7E-0789-F6BE-1E867EA77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E901F4-8C86-4F4F-679C-A53C3F860F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3AB69-1CF4-933B-DA87-284A2816BB7F}"/>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5" name="Footer Placeholder 4">
            <a:extLst>
              <a:ext uri="{FF2B5EF4-FFF2-40B4-BE49-F238E27FC236}">
                <a16:creationId xmlns:a16="http://schemas.microsoft.com/office/drawing/2014/main" id="{3340B1D4-0336-E1B9-3584-6612A22F9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FBD89-AAF1-1D8E-B467-5095292E31D7}"/>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106167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F2BC-DF38-D49A-6BB9-C257B59E6C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7A10C9-44CD-5320-18DC-73D37CC2B93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CDE411-C65B-CA4E-1871-347BF5B058F1}"/>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5" name="Footer Placeholder 4">
            <a:extLst>
              <a:ext uri="{FF2B5EF4-FFF2-40B4-BE49-F238E27FC236}">
                <a16:creationId xmlns:a16="http://schemas.microsoft.com/office/drawing/2014/main" id="{C82B22F9-08D4-15AF-A9C5-C41B65B93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8EDF0-36E9-11B2-A9A3-67B698BFF749}"/>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4016101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24FC-60F9-CC6F-EF3A-F413A3346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2B13A-F134-AEB0-BCFA-1A2C7BBE6E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A2C3E4-96B6-A5C8-D25B-7C27257D3F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13E75-B998-7145-210D-FD0606222425}"/>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6" name="Footer Placeholder 5">
            <a:extLst>
              <a:ext uri="{FF2B5EF4-FFF2-40B4-BE49-F238E27FC236}">
                <a16:creationId xmlns:a16="http://schemas.microsoft.com/office/drawing/2014/main" id="{686A5F68-4FE8-EEA1-549C-653BC04A3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45A9D-89B2-7FE4-91E5-0E30E0DA3DC1}"/>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83999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E059-2C2D-A441-2BA8-75B453D290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D1F1D-5950-2A1F-0A11-6FDBAE9074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B1D5AD-58A9-1D5A-44C5-C8437A0EC0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64070A-354F-FA17-94C8-50699CD80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C518C-D1EF-CF9C-3DA7-39E4E2966C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D41271-5B4E-897C-6155-F3A2455A4F0F}"/>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8" name="Footer Placeholder 7">
            <a:extLst>
              <a:ext uri="{FF2B5EF4-FFF2-40B4-BE49-F238E27FC236}">
                <a16:creationId xmlns:a16="http://schemas.microsoft.com/office/drawing/2014/main" id="{B08F733E-58EE-2A53-6249-54425D6B9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74920C-3DF0-6C44-6A1B-6AF63B913BEB}"/>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3051857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8BAE-687D-6625-1DB4-5FE6E29CD0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63CB39-6DCB-E1B0-C578-BA3FAC5D0AF8}"/>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4" name="Footer Placeholder 3">
            <a:extLst>
              <a:ext uri="{FF2B5EF4-FFF2-40B4-BE49-F238E27FC236}">
                <a16:creationId xmlns:a16="http://schemas.microsoft.com/office/drawing/2014/main" id="{F0E10D1A-41B7-76D5-2C46-669F98BD73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C56AA3-A61C-FFD3-378B-B6A11C296B9F}"/>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268327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EE94DF-B68E-D37E-2972-164C56BEB156}"/>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3" name="Footer Placeholder 2">
            <a:extLst>
              <a:ext uri="{FF2B5EF4-FFF2-40B4-BE49-F238E27FC236}">
                <a16:creationId xmlns:a16="http://schemas.microsoft.com/office/drawing/2014/main" id="{911E4C1B-388F-C14C-527A-0C6F9F0E72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C937A3-BF9F-6057-46FE-20E3D084EF4B}"/>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2200147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48628-DC6C-0C55-1C02-868247B79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063ED5-5044-37FA-EF1C-8EEC21AA80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E16C32-A7C8-8205-5D37-BEC9DAFF5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7B5F9-5DAB-DBA9-5E5A-AC5620DB4B72}"/>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6" name="Footer Placeholder 5">
            <a:extLst>
              <a:ext uri="{FF2B5EF4-FFF2-40B4-BE49-F238E27FC236}">
                <a16:creationId xmlns:a16="http://schemas.microsoft.com/office/drawing/2014/main" id="{DD4605EA-B07A-0AA3-34A1-8FE02D8229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6AE73-D02E-D739-DB1D-D49D8D2F99D1}"/>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69912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2C35-48AB-F9A0-4BAA-D7D611B64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8164E9-55D1-6380-5A2B-54D4C56CF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E6C7F-8BBD-56D5-384B-447819EB5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1A741-B8CA-BDED-04E9-5875BEE0807D}"/>
              </a:ext>
            </a:extLst>
          </p:cNvPr>
          <p:cNvSpPr>
            <a:spLocks noGrp="1"/>
          </p:cNvSpPr>
          <p:nvPr>
            <p:ph type="dt" sz="half" idx="10"/>
          </p:nvPr>
        </p:nvSpPr>
        <p:spPr/>
        <p:txBody>
          <a:bodyPr/>
          <a:lstStyle/>
          <a:p>
            <a:fld id="{5299291C-AA0B-485B-B19F-2375B0F93C46}" type="datetimeFigureOut">
              <a:rPr lang="en-US" smtClean="0"/>
              <a:t>5/26/2026</a:t>
            </a:fld>
            <a:endParaRPr lang="en-US"/>
          </a:p>
        </p:txBody>
      </p:sp>
      <p:sp>
        <p:nvSpPr>
          <p:cNvPr id="6" name="Footer Placeholder 5">
            <a:extLst>
              <a:ext uri="{FF2B5EF4-FFF2-40B4-BE49-F238E27FC236}">
                <a16:creationId xmlns:a16="http://schemas.microsoft.com/office/drawing/2014/main" id="{9540360A-632B-FD78-493A-666690BFC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ACFFB-E893-C203-438A-4BCC76718050}"/>
              </a:ext>
            </a:extLst>
          </p:cNvPr>
          <p:cNvSpPr>
            <a:spLocks noGrp="1"/>
          </p:cNvSpPr>
          <p:nvPr>
            <p:ph type="sldNum" sz="quarter" idx="12"/>
          </p:nvPr>
        </p:nvSpPr>
        <p:spPr/>
        <p:txBody>
          <a:bodyPr/>
          <a:lstStyle/>
          <a:p>
            <a:fld id="{98CE1EC4-431A-4A79-A71A-7355CD562788}" type="slidenum">
              <a:rPr lang="en-US" smtClean="0"/>
              <a:t>‹#›</a:t>
            </a:fld>
            <a:endParaRPr lang="en-US"/>
          </a:p>
        </p:txBody>
      </p:sp>
    </p:spTree>
    <p:extLst>
      <p:ext uri="{BB962C8B-B14F-4D97-AF65-F5344CB8AC3E}">
        <p14:creationId xmlns:p14="http://schemas.microsoft.com/office/powerpoint/2010/main" val="374235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5835E4-E5A7-B294-CE45-D1219DA715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5B243-5E3F-C7C9-3EEB-A85830CC2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D9A7F-FFBE-7299-5E7C-0A3DBC9BE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99291C-AA0B-485B-B19F-2375B0F93C46}" type="datetimeFigureOut">
              <a:rPr lang="en-US" smtClean="0"/>
              <a:t>5/26/2026</a:t>
            </a:fld>
            <a:endParaRPr lang="en-US"/>
          </a:p>
        </p:txBody>
      </p:sp>
      <p:sp>
        <p:nvSpPr>
          <p:cNvPr id="5" name="Footer Placeholder 4">
            <a:extLst>
              <a:ext uri="{FF2B5EF4-FFF2-40B4-BE49-F238E27FC236}">
                <a16:creationId xmlns:a16="http://schemas.microsoft.com/office/drawing/2014/main" id="{BC973D5E-00B5-12BF-FA0D-C61477E54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3885DE7-580E-49AC-C6AA-8A8E96F424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CE1EC4-431A-4A79-A71A-7355CD562788}" type="slidenum">
              <a:rPr lang="en-US" smtClean="0"/>
              <a:t>‹#›</a:t>
            </a:fld>
            <a:endParaRPr lang="en-US"/>
          </a:p>
        </p:txBody>
      </p:sp>
    </p:spTree>
    <p:extLst>
      <p:ext uri="{BB962C8B-B14F-4D97-AF65-F5344CB8AC3E}">
        <p14:creationId xmlns:p14="http://schemas.microsoft.com/office/powerpoint/2010/main" val="2858513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97AD64-452F-F76F-783F-0DB41B28515B}"/>
              </a:ext>
            </a:extLst>
          </p:cNvPr>
          <p:cNvSpPr>
            <a:spLocks noGrp="1"/>
          </p:cNvSpPr>
          <p:nvPr>
            <p:ph type="title"/>
          </p:nvPr>
        </p:nvSpPr>
        <p:spPr>
          <a:xfrm>
            <a:off x="-20408" y="-274102"/>
            <a:ext cx="4230100" cy="3387497"/>
          </a:xfrm>
        </p:spPr>
        <p:txBody>
          <a:bodyPr anchor="b">
            <a:normAutofit/>
          </a:bodyPr>
          <a:lstStyle/>
          <a:p>
            <a:pPr algn="r"/>
            <a:r>
              <a:rPr lang="en-US" sz="4000" dirty="0">
                <a:solidFill>
                  <a:srgbClr val="FFFFFF"/>
                </a:solidFill>
              </a:rPr>
              <a:t>(</a:t>
            </a:r>
            <a:r>
              <a:rPr lang="en-US" sz="4000" dirty="0" err="1">
                <a:solidFill>
                  <a:srgbClr val="FFFFFF"/>
                </a:solidFill>
              </a:rPr>
              <a:t>SeisMike</a:t>
            </a:r>
            <a:r>
              <a:rPr lang="en-US" sz="4000" dirty="0">
                <a:solidFill>
                  <a:srgbClr val="FFFFFF"/>
                </a:solidFill>
              </a:rPr>
              <a:t>)</a:t>
            </a:r>
          </a:p>
        </p:txBody>
      </p:sp>
      <p:sp>
        <p:nvSpPr>
          <p:cNvPr id="3" name="Content Placeholder 2">
            <a:extLst>
              <a:ext uri="{FF2B5EF4-FFF2-40B4-BE49-F238E27FC236}">
                <a16:creationId xmlns:a16="http://schemas.microsoft.com/office/drawing/2014/main" id="{06C2C1B0-9B41-9BDA-5B90-29C88EB32C84}"/>
              </a:ext>
            </a:extLst>
          </p:cNvPr>
          <p:cNvSpPr>
            <a:spLocks noGrp="1"/>
          </p:cNvSpPr>
          <p:nvPr>
            <p:ph idx="1"/>
          </p:nvPr>
        </p:nvSpPr>
        <p:spPr>
          <a:xfrm>
            <a:off x="6503158" y="649480"/>
            <a:ext cx="4862447" cy="5546047"/>
          </a:xfrm>
        </p:spPr>
        <p:txBody>
          <a:bodyPr anchor="ctr">
            <a:normAutofit/>
          </a:bodyPr>
          <a:lstStyle/>
          <a:p>
            <a:r>
              <a:rPr lang="en-US" sz="2000" b="1" kern="100">
                <a:effectLst/>
                <a:latin typeface="Aptos" panose="020B0004020202020204" pitchFamily="34" charset="0"/>
                <a:ea typeface="Aptos" panose="020B0004020202020204" pitchFamily="34" charset="0"/>
                <a:cs typeface="Times New Roman" panose="02020603050405020304" pitchFamily="18" charset="0"/>
              </a:rPr>
              <a:t>A Modular, Air-Coupled Seismic and Multi-sensor Platform for Near-Surface Geophysical Evaluation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2000"/>
          </a:p>
        </p:txBody>
      </p:sp>
    </p:spTree>
    <p:extLst>
      <p:ext uri="{BB962C8B-B14F-4D97-AF65-F5344CB8AC3E}">
        <p14:creationId xmlns:p14="http://schemas.microsoft.com/office/powerpoint/2010/main" val="1134748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e6(SR)(AirMute)(ActiveOT)(2DVs)(APPROX)(VsMax=1500).BMP"/>
          <p:cNvPicPr>
            <a:picLocks noChangeAspect="1"/>
          </p:cNvPicPr>
          <p:nvPr/>
        </p:nvPicPr>
        <p:blipFill>
          <a:blip r:embed="rId2" cstate="print"/>
          <a:stretch>
            <a:fillRect/>
          </a:stretch>
        </p:blipFill>
        <p:spPr>
          <a:xfrm>
            <a:off x="2101850" y="1663700"/>
            <a:ext cx="7988300" cy="2755900"/>
          </a:xfrm>
          <a:prstGeom prst="rect">
            <a:avLst/>
          </a:prstGeom>
        </p:spPr>
      </p:pic>
      <p:sp>
        <p:nvSpPr>
          <p:cNvPr id="6" name="Rectangle 5"/>
          <p:cNvSpPr/>
          <p:nvPr/>
        </p:nvSpPr>
        <p:spPr>
          <a:xfrm>
            <a:off x="1958562" y="0"/>
            <a:ext cx="8274894" cy="707886"/>
          </a:xfrm>
          <a:prstGeom prst="rect">
            <a:avLst/>
          </a:prstGeom>
          <a:noFill/>
        </p:spPr>
        <p:txBody>
          <a:bodyPr wrap="none" lIns="91440" tIns="45720" rIns="91440" bIns="45720">
            <a:spAutoFit/>
          </a:bodyP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SeisMike-04012025 (“Tower Road”)</a:t>
            </a:r>
          </a:p>
        </p:txBody>
      </p:sp>
      <p:sp>
        <p:nvSpPr>
          <p:cNvPr id="7" name="TextBox 6"/>
          <p:cNvSpPr txBox="1"/>
          <p:nvPr/>
        </p:nvSpPr>
        <p:spPr>
          <a:xfrm>
            <a:off x="1524000" y="685800"/>
            <a:ext cx="9144000" cy="369332"/>
          </a:xfrm>
          <a:prstGeom prst="rect">
            <a:avLst/>
          </a:prstGeom>
          <a:noFill/>
        </p:spPr>
        <p:txBody>
          <a:bodyPr wrap="square" rtlCol="0">
            <a:spAutoFit/>
          </a:bodyPr>
          <a:lstStyle/>
          <a:p>
            <a:pPr algn="ctr"/>
            <a:r>
              <a:rPr lang="en-US" b="1" i="1" u="sng" dirty="0"/>
              <a:t>Velocity (Vs) Cross Sections </a:t>
            </a:r>
            <a:r>
              <a:rPr lang="en-US" b="1" i="1" u="sng" dirty="0" err="1"/>
              <a:t>Dislayed</a:t>
            </a:r>
            <a:r>
              <a:rPr lang="en-US" b="1" i="1" u="sng" dirty="0"/>
              <a:t> in Two Different Velocity Scales</a:t>
            </a:r>
            <a:endParaRPr lang="en-US" b="1" i="1" dirty="0"/>
          </a:p>
        </p:txBody>
      </p:sp>
      <p:sp>
        <p:nvSpPr>
          <p:cNvPr id="8" name="TextBox 7"/>
          <p:cNvSpPr txBox="1"/>
          <p:nvPr/>
        </p:nvSpPr>
        <p:spPr>
          <a:xfrm>
            <a:off x="4419600" y="3427968"/>
            <a:ext cx="3352800" cy="369332"/>
          </a:xfrm>
          <a:prstGeom prst="rect">
            <a:avLst/>
          </a:prstGeom>
          <a:noFill/>
        </p:spPr>
        <p:txBody>
          <a:bodyPr wrap="square" rtlCol="0">
            <a:spAutoFit/>
          </a:bodyPr>
          <a:lstStyle/>
          <a:p>
            <a:pPr algn="ctr"/>
            <a:r>
              <a:rPr lang="en-US" dirty="0">
                <a:solidFill>
                  <a:schemeClr val="bg1"/>
                </a:solidFill>
                <a:latin typeface="Arial Black" pitchFamily="34" charset="0"/>
              </a:rPr>
              <a:t>0 (m/s) ≤ Vs ≤ 1500 (m/s) </a:t>
            </a:r>
          </a:p>
        </p:txBody>
      </p:sp>
      <p:sp>
        <p:nvSpPr>
          <p:cNvPr id="10" name="TextBox 9"/>
          <p:cNvSpPr txBox="1"/>
          <p:nvPr/>
        </p:nvSpPr>
        <p:spPr>
          <a:xfrm>
            <a:off x="1936173" y="1066801"/>
            <a:ext cx="8305800" cy="1200329"/>
          </a:xfrm>
          <a:prstGeom prst="rect">
            <a:avLst/>
          </a:prstGeom>
          <a:noFill/>
        </p:spPr>
        <p:txBody>
          <a:bodyPr wrap="square" rtlCol="0">
            <a:spAutoFit/>
          </a:bodyPr>
          <a:lstStyle/>
          <a:p>
            <a:r>
              <a:rPr lang="en-US" b="1" i="1" dirty="0"/>
              <a:t>A common HMA layer has velocity (Vs) between 1000 (m/s) and 1700 (m/s), which changes with temperature.  Depth (thickness) might have been “under-evaluated” by, for example, 10-30%.  This is under investigation for the  most optimum calibration.   </a:t>
            </a:r>
          </a:p>
        </p:txBody>
      </p:sp>
      <p:pic>
        <p:nvPicPr>
          <p:cNvPr id="11" name="Picture 10" descr="Line6(SR)(AirMute)(ActiveOT)(2DVs)(APPROX).BMP"/>
          <p:cNvPicPr>
            <a:picLocks noChangeAspect="1"/>
          </p:cNvPicPr>
          <p:nvPr/>
        </p:nvPicPr>
        <p:blipFill>
          <a:blip r:embed="rId3" cstate="print"/>
          <a:stretch>
            <a:fillRect/>
          </a:stretch>
        </p:blipFill>
        <p:spPr>
          <a:xfrm>
            <a:off x="2088573" y="4102100"/>
            <a:ext cx="7988300" cy="2755900"/>
          </a:xfrm>
          <a:prstGeom prst="rect">
            <a:avLst/>
          </a:prstGeom>
        </p:spPr>
      </p:pic>
      <p:sp>
        <p:nvSpPr>
          <p:cNvPr id="12" name="TextBox 11"/>
          <p:cNvSpPr txBox="1"/>
          <p:nvPr/>
        </p:nvSpPr>
        <p:spPr>
          <a:xfrm>
            <a:off x="4419600" y="5879068"/>
            <a:ext cx="3352800" cy="369332"/>
          </a:xfrm>
          <a:prstGeom prst="rect">
            <a:avLst/>
          </a:prstGeom>
          <a:noFill/>
        </p:spPr>
        <p:txBody>
          <a:bodyPr wrap="square" rtlCol="0">
            <a:spAutoFit/>
          </a:bodyPr>
          <a:lstStyle/>
          <a:p>
            <a:pPr algn="ctr"/>
            <a:r>
              <a:rPr lang="en-US" dirty="0">
                <a:solidFill>
                  <a:schemeClr val="bg1"/>
                </a:solidFill>
                <a:latin typeface="Arial Black" pitchFamily="34" charset="0"/>
              </a:rPr>
              <a:t>0 (m/s) ≤ Vs ≤ 2000 (m/s)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mputer screen shot of a road&#10;&#10;AI-generated content may be incorrect.">
            <a:extLst>
              <a:ext uri="{FF2B5EF4-FFF2-40B4-BE49-F238E27FC236}">
                <a16:creationId xmlns:a16="http://schemas.microsoft.com/office/drawing/2014/main" id="{6D157836-6293-29C4-A747-AA7F45F0E23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464" t="6786" b="4633"/>
          <a:stretch/>
        </p:blipFill>
        <p:spPr>
          <a:xfrm>
            <a:off x="890081" y="208150"/>
            <a:ext cx="10386645" cy="6426114"/>
          </a:xfrm>
          <a:prstGeom prst="rect">
            <a:avLst/>
          </a:prstGeom>
        </p:spPr>
      </p:pic>
    </p:spTree>
    <p:extLst>
      <p:ext uri="{BB962C8B-B14F-4D97-AF65-F5344CB8AC3E}">
        <p14:creationId xmlns:p14="http://schemas.microsoft.com/office/powerpoint/2010/main" val="3187049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EE6B53-D1A9-291F-DC06-1FD686D8A53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B548982-E69D-7370-1351-4784C740B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D18E270-A535-B48D-0026-7507B6EE0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61BC8D7D-1BDA-D6C4-B3A1-8112E9481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2C39DE6B-CA9F-690F-9D25-3B86D5C54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D053B448-3741-7AFC-0DEA-39CDC2347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55F454F6-EAEC-C2EB-AA71-85F2CABE4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3F98DB2-1C37-E977-4D22-95201F7C75E3}"/>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dirty="0">
                <a:solidFill>
                  <a:srgbClr val="FFFFFF"/>
                </a:solidFill>
              </a:rPr>
              <a:t>Key Features</a:t>
            </a:r>
            <a:br>
              <a:rPr lang="en-US" sz="4000" dirty="0">
                <a:solidFill>
                  <a:srgbClr val="FFFFFF"/>
                </a:solidFill>
              </a:rPr>
            </a:br>
            <a:br>
              <a:rPr lang="en-US" sz="4000" dirty="0">
                <a:solidFill>
                  <a:srgbClr val="FFFFFF"/>
                </a:solidFill>
              </a:rPr>
            </a:br>
            <a:br>
              <a:rPr lang="en-US" sz="4000" dirty="0">
                <a:solidFill>
                  <a:srgbClr val="FFFFFF"/>
                </a:solidFill>
              </a:rPr>
            </a:br>
            <a:br>
              <a:rPr lang="en-US" sz="4000" dirty="0">
                <a:solidFill>
                  <a:srgbClr val="FFFFFF"/>
                </a:solidFill>
              </a:rPr>
            </a:br>
            <a:br>
              <a:rPr lang="en-US" sz="4000" dirty="0">
                <a:solidFill>
                  <a:srgbClr val="FFFFFF"/>
                </a:solidFill>
              </a:rPr>
            </a:br>
            <a:endParaRPr lang="en-US" sz="4000" dirty="0">
              <a:solidFill>
                <a:srgbClr val="FFFFFF"/>
              </a:solidFill>
            </a:endParaRPr>
          </a:p>
        </p:txBody>
      </p:sp>
      <p:sp>
        <p:nvSpPr>
          <p:cNvPr id="6" name="Content Placeholder 2">
            <a:extLst>
              <a:ext uri="{FF2B5EF4-FFF2-40B4-BE49-F238E27FC236}">
                <a16:creationId xmlns:a16="http://schemas.microsoft.com/office/drawing/2014/main" id="{0984F56B-58B9-711D-659F-8D8ABF530780}"/>
              </a:ext>
            </a:extLst>
          </p:cNvPr>
          <p:cNvSpPr txBox="1">
            <a:spLocks/>
          </p:cNvSpPr>
          <p:nvPr/>
        </p:nvSpPr>
        <p:spPr>
          <a:xfrm>
            <a:off x="4581727" y="649480"/>
            <a:ext cx="3025303" cy="55460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High Speed Concrete and Asphalt Evaluation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GPS location and timestamps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Concrete Curing Time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Voids Under Concrete or Asphalt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Aptos" panose="02110004020202020204"/>
              </a:rPr>
              <a:t>High Speed Acquisition- Drive Down new pavement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10 times better resolution than previous methods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Content Placeholder 4">
            <a:extLst>
              <a:ext uri="{FF2B5EF4-FFF2-40B4-BE49-F238E27FC236}">
                <a16:creationId xmlns:a16="http://schemas.microsoft.com/office/drawing/2014/main" id="{A28DD078-DEB1-E044-6123-F9DEA8D96F2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2308" b="2"/>
          <a:stretch/>
        </p:blipFill>
        <p:spPr>
          <a:xfrm rot="5400000">
            <a:off x="6721751" y="1387751"/>
            <a:ext cx="6858000" cy="4082498"/>
          </a:xfrm>
          <a:prstGeom prst="rect">
            <a:avLst/>
          </a:prstGeom>
        </p:spPr>
      </p:pic>
    </p:spTree>
    <p:extLst>
      <p:ext uri="{BB962C8B-B14F-4D97-AF65-F5344CB8AC3E}">
        <p14:creationId xmlns:p14="http://schemas.microsoft.com/office/powerpoint/2010/main" val="2529177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EE434-7D5A-C534-761B-F1805957B788}"/>
              </a:ext>
            </a:extLst>
          </p:cNvPr>
          <p:cNvSpPr>
            <a:spLocks noGrp="1"/>
          </p:cNvSpPr>
          <p:nvPr>
            <p:ph type="title"/>
          </p:nvPr>
        </p:nvSpPr>
        <p:spPr/>
        <p:txBody>
          <a:bodyPr/>
          <a:lstStyle/>
          <a:p>
            <a:r>
              <a:rPr lang="en-US" dirty="0"/>
              <a:t>6” 10Hz geophone streamer on sleds</a:t>
            </a:r>
          </a:p>
        </p:txBody>
      </p:sp>
      <p:pic>
        <p:nvPicPr>
          <p:cNvPr id="5" name="Content Placeholder 4">
            <a:extLst>
              <a:ext uri="{FF2B5EF4-FFF2-40B4-BE49-F238E27FC236}">
                <a16:creationId xmlns:a16="http://schemas.microsoft.com/office/drawing/2014/main" id="{C5952BFE-0AD6-3717-6D5B-0F0ACB01C7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98" y="1778793"/>
            <a:ext cx="3746302" cy="4995070"/>
          </a:xfrm>
        </p:spPr>
      </p:pic>
      <p:pic>
        <p:nvPicPr>
          <p:cNvPr id="8" name="Picture 7">
            <a:extLst>
              <a:ext uri="{FF2B5EF4-FFF2-40B4-BE49-F238E27FC236}">
                <a16:creationId xmlns:a16="http://schemas.microsoft.com/office/drawing/2014/main" id="{F5EE6BD8-5CDE-E9E5-D7D2-5A95C87CE86C}"/>
              </a:ext>
            </a:extLst>
          </p:cNvPr>
          <p:cNvPicPr>
            <a:picLocks noChangeAspect="1"/>
          </p:cNvPicPr>
          <p:nvPr/>
        </p:nvPicPr>
        <p:blipFill>
          <a:blip r:embed="rId3"/>
          <a:stretch>
            <a:fillRect/>
          </a:stretch>
        </p:blipFill>
        <p:spPr>
          <a:xfrm>
            <a:off x="4487551" y="1384300"/>
            <a:ext cx="6673850" cy="2800350"/>
          </a:xfrm>
          <a:prstGeom prst="rect">
            <a:avLst/>
          </a:prstGeom>
        </p:spPr>
      </p:pic>
      <p:pic>
        <p:nvPicPr>
          <p:cNvPr id="10" name="Picture 9">
            <a:extLst>
              <a:ext uri="{FF2B5EF4-FFF2-40B4-BE49-F238E27FC236}">
                <a16:creationId xmlns:a16="http://schemas.microsoft.com/office/drawing/2014/main" id="{CA6CC910-EF1B-A80E-D288-10AD152EFB8E}"/>
              </a:ext>
            </a:extLst>
          </p:cNvPr>
          <p:cNvPicPr>
            <a:picLocks noChangeAspect="1"/>
          </p:cNvPicPr>
          <p:nvPr/>
        </p:nvPicPr>
        <p:blipFill>
          <a:blip r:embed="rId4"/>
          <a:stretch>
            <a:fillRect/>
          </a:stretch>
        </p:blipFill>
        <p:spPr>
          <a:xfrm>
            <a:off x="3456951" y="4011435"/>
            <a:ext cx="8735050" cy="2846566"/>
          </a:xfrm>
          <a:prstGeom prst="rect">
            <a:avLst/>
          </a:prstGeom>
        </p:spPr>
      </p:pic>
    </p:spTree>
    <p:extLst>
      <p:ext uri="{BB962C8B-B14F-4D97-AF65-F5344CB8AC3E}">
        <p14:creationId xmlns:p14="http://schemas.microsoft.com/office/powerpoint/2010/main" val="3097842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A27FD1E-49AA-3C9A-842E-400AB80381EE}"/>
              </a:ext>
            </a:extLst>
          </p:cNvPr>
          <p:cNvPicPr>
            <a:picLocks noChangeAspect="1"/>
          </p:cNvPicPr>
          <p:nvPr/>
        </p:nvPicPr>
        <p:blipFill>
          <a:blip r:embed="rId2">
            <a:extLst>
              <a:ext uri="{28A0092B-C50C-407E-A947-70E740481C1C}">
                <a14:useLocalDpi xmlns:a14="http://schemas.microsoft.com/office/drawing/2010/main" val="0"/>
              </a:ext>
            </a:extLst>
          </a:blip>
          <a:srcRect r="21279"/>
          <a:stretch/>
        </p:blipFill>
        <p:spPr>
          <a:xfrm rot="5400000">
            <a:off x="2620540" y="1418076"/>
            <a:ext cx="6875812" cy="4039673"/>
          </a:xfrm>
          <a:prstGeom prst="rect">
            <a:avLst/>
          </a:prstGeom>
        </p:spPr>
      </p:pic>
      <p:sp>
        <p:nvSpPr>
          <p:cNvPr id="18" name="Freeform: Shape 17">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04C5056-BC1C-32FF-5FC0-D78897489EB7}"/>
              </a:ext>
            </a:extLst>
          </p:cNvPr>
          <p:cNvSpPr>
            <a:spLocks noGrp="1"/>
          </p:cNvSpPr>
          <p:nvPr>
            <p:ph type="ctrTitle"/>
          </p:nvPr>
        </p:nvSpPr>
        <p:spPr>
          <a:xfrm>
            <a:off x="553792" y="2945176"/>
            <a:ext cx="2984937" cy="2757975"/>
          </a:xfrm>
        </p:spPr>
        <p:txBody>
          <a:bodyPr anchor="t">
            <a:normAutofit/>
          </a:bodyPr>
          <a:lstStyle/>
          <a:p>
            <a:pPr algn="r"/>
            <a:r>
              <a:rPr lang="en-US" sz="4000">
                <a:solidFill>
                  <a:srgbClr val="FFFFFF"/>
                </a:solidFill>
              </a:rPr>
              <a:t>Modular MEMS microphone array</a:t>
            </a:r>
          </a:p>
        </p:txBody>
      </p:sp>
      <p:sp>
        <p:nvSpPr>
          <p:cNvPr id="3" name="Subtitle 2">
            <a:extLst>
              <a:ext uri="{FF2B5EF4-FFF2-40B4-BE49-F238E27FC236}">
                <a16:creationId xmlns:a16="http://schemas.microsoft.com/office/drawing/2014/main" id="{F6018223-E940-684A-8070-89DFBEF97B5B}"/>
              </a:ext>
            </a:extLst>
          </p:cNvPr>
          <p:cNvSpPr>
            <a:spLocks noGrp="1"/>
          </p:cNvSpPr>
          <p:nvPr>
            <p:ph type="subTitle" idx="1"/>
          </p:nvPr>
        </p:nvSpPr>
        <p:spPr>
          <a:xfrm>
            <a:off x="890546" y="798490"/>
            <a:ext cx="2648183" cy="1361775"/>
          </a:xfrm>
        </p:spPr>
        <p:txBody>
          <a:bodyPr anchor="b">
            <a:normAutofit fontScale="77500" lnSpcReduction="20000"/>
          </a:bodyPr>
          <a:lstStyle/>
          <a:p>
            <a:pPr algn="r"/>
            <a:r>
              <a:rPr lang="en-US" sz="2000" dirty="0">
                <a:solidFill>
                  <a:srgbClr val="FFFFFF"/>
                </a:solidFill>
              </a:rPr>
              <a:t>24 microphone array recorded on </a:t>
            </a:r>
            <a:r>
              <a:rPr lang="en-US" sz="2000" dirty="0" err="1">
                <a:solidFill>
                  <a:srgbClr val="FFFFFF"/>
                </a:solidFill>
              </a:rPr>
              <a:t>DAQlink</a:t>
            </a:r>
            <a:r>
              <a:rPr lang="en-US" sz="2000" dirty="0">
                <a:solidFill>
                  <a:srgbClr val="FFFFFF"/>
                </a:solidFill>
              </a:rPr>
              <a:t> 5</a:t>
            </a:r>
          </a:p>
          <a:p>
            <a:pPr algn="r"/>
            <a:r>
              <a:rPr lang="en-US" sz="2000" dirty="0">
                <a:solidFill>
                  <a:srgbClr val="FFFFFF"/>
                </a:solidFill>
              </a:rPr>
              <a:t>Sampled at 64kSPS</a:t>
            </a:r>
          </a:p>
          <a:p>
            <a:pPr algn="r"/>
            <a:r>
              <a:rPr lang="en-US" sz="2000" dirty="0">
                <a:solidFill>
                  <a:srgbClr val="FFFFFF"/>
                </a:solidFill>
              </a:rPr>
              <a:t>30,000 Hz response</a:t>
            </a:r>
          </a:p>
          <a:p>
            <a:pPr algn="r"/>
            <a:r>
              <a:rPr lang="en-US" sz="2000" dirty="0">
                <a:solidFill>
                  <a:srgbClr val="FFFFFF"/>
                </a:solidFill>
              </a:rPr>
              <a:t>10 times higher resolution</a:t>
            </a:r>
          </a:p>
        </p:txBody>
      </p:sp>
      <p:pic>
        <p:nvPicPr>
          <p:cNvPr id="7" name="Picture 6">
            <a:extLst>
              <a:ext uri="{FF2B5EF4-FFF2-40B4-BE49-F238E27FC236}">
                <a16:creationId xmlns:a16="http://schemas.microsoft.com/office/drawing/2014/main" id="{CE7B517D-7395-6261-3E21-25D07169110C}"/>
              </a:ext>
            </a:extLst>
          </p:cNvPr>
          <p:cNvPicPr>
            <a:picLocks noChangeAspect="1"/>
          </p:cNvPicPr>
          <p:nvPr/>
        </p:nvPicPr>
        <p:blipFill>
          <a:blip r:embed="rId3">
            <a:extLst>
              <a:ext uri="{28A0092B-C50C-407E-A947-70E740481C1C}">
                <a14:useLocalDpi xmlns:a14="http://schemas.microsoft.com/office/drawing/2010/main" val="0"/>
              </a:ext>
            </a:extLst>
          </a:blip>
          <a:srcRect r="22885" b="1"/>
          <a:stretch/>
        </p:blipFill>
        <p:spPr>
          <a:xfrm rot="5400000">
            <a:off x="6691927" y="1376073"/>
            <a:ext cx="6876146" cy="4123986"/>
          </a:xfrm>
          <a:prstGeom prst="rect">
            <a:avLst/>
          </a:prstGeom>
        </p:spPr>
      </p:pic>
    </p:spTree>
    <p:extLst>
      <p:ext uri="{BB962C8B-B14F-4D97-AF65-F5344CB8AC3E}">
        <p14:creationId xmlns:p14="http://schemas.microsoft.com/office/powerpoint/2010/main" val="3805892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rage(SR)(TB-Corrected)(MUTE)(ActiveOT)(2DVs)(APPROX).BMP"/>
          <p:cNvPicPr>
            <a:picLocks noChangeAspect="1"/>
          </p:cNvPicPr>
          <p:nvPr/>
        </p:nvPicPr>
        <p:blipFill>
          <a:blip r:embed="rId2" cstate="print"/>
          <a:stretch>
            <a:fillRect/>
          </a:stretch>
        </p:blipFill>
        <p:spPr>
          <a:xfrm>
            <a:off x="2101850" y="1282700"/>
            <a:ext cx="7988300" cy="2755900"/>
          </a:xfrm>
          <a:prstGeom prst="rect">
            <a:avLst/>
          </a:prstGeom>
        </p:spPr>
      </p:pic>
      <p:pic>
        <p:nvPicPr>
          <p:cNvPr id="6" name="Picture 5" descr="Office(SR)(TB-Corrected)(MUTE)(ActiveOT)(Resamp)(2DVs)(APPROX).BMP"/>
          <p:cNvPicPr>
            <a:picLocks noChangeAspect="1"/>
          </p:cNvPicPr>
          <p:nvPr/>
        </p:nvPicPr>
        <p:blipFill>
          <a:blip r:embed="rId3" cstate="print"/>
          <a:stretch>
            <a:fillRect/>
          </a:stretch>
        </p:blipFill>
        <p:spPr>
          <a:xfrm>
            <a:off x="2101850" y="4102100"/>
            <a:ext cx="7988300" cy="2755900"/>
          </a:xfrm>
          <a:prstGeom prst="rect">
            <a:avLst/>
          </a:prstGeom>
        </p:spPr>
      </p:pic>
      <p:sp>
        <p:nvSpPr>
          <p:cNvPr id="7" name="Rectangle 6"/>
          <p:cNvSpPr/>
          <p:nvPr/>
        </p:nvSpPr>
        <p:spPr>
          <a:xfrm>
            <a:off x="1144046" y="0"/>
            <a:ext cx="9903930" cy="707886"/>
          </a:xfrm>
          <a:prstGeom prst="rect">
            <a:avLst/>
          </a:prstGeom>
          <a:noFill/>
        </p:spPr>
        <p:txBody>
          <a:bodyPr wrap="none" lIns="91440" tIns="45720" rIns="91440" bIns="45720">
            <a:spAutoFit/>
          </a:bodyPr>
          <a:lstStyle/>
          <a:p>
            <a:pPr algn="ct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SeisMike</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- 2D Roll Survey (March 28, 2025)</a:t>
            </a:r>
          </a:p>
        </p:txBody>
      </p:sp>
      <p:sp>
        <p:nvSpPr>
          <p:cNvPr id="8" name="TextBox 7"/>
          <p:cNvSpPr txBox="1"/>
          <p:nvPr/>
        </p:nvSpPr>
        <p:spPr>
          <a:xfrm>
            <a:off x="5486400" y="3048000"/>
            <a:ext cx="1295400" cy="369332"/>
          </a:xfrm>
          <a:prstGeom prst="rect">
            <a:avLst/>
          </a:prstGeom>
          <a:noFill/>
        </p:spPr>
        <p:txBody>
          <a:bodyPr wrap="square" rtlCol="0">
            <a:spAutoFit/>
          </a:bodyPr>
          <a:lstStyle/>
          <a:p>
            <a:pPr algn="ctr"/>
            <a:r>
              <a:rPr lang="en-US" dirty="0">
                <a:latin typeface="Arial Black" pitchFamily="34" charset="0"/>
              </a:rPr>
              <a:t>GARAGE</a:t>
            </a:r>
          </a:p>
        </p:txBody>
      </p:sp>
      <p:sp>
        <p:nvSpPr>
          <p:cNvPr id="9" name="TextBox 8"/>
          <p:cNvSpPr txBox="1"/>
          <p:nvPr/>
        </p:nvSpPr>
        <p:spPr>
          <a:xfrm>
            <a:off x="5486400" y="5802868"/>
            <a:ext cx="1295400" cy="369332"/>
          </a:xfrm>
          <a:prstGeom prst="rect">
            <a:avLst/>
          </a:prstGeom>
          <a:noFill/>
        </p:spPr>
        <p:txBody>
          <a:bodyPr wrap="square" rtlCol="0">
            <a:spAutoFit/>
          </a:bodyPr>
          <a:lstStyle/>
          <a:p>
            <a:pPr algn="ctr"/>
            <a:r>
              <a:rPr lang="en-US" dirty="0">
                <a:solidFill>
                  <a:srgbClr val="FFFF00"/>
                </a:solidFill>
                <a:latin typeface="Arial Black" pitchFamily="34" charset="0"/>
              </a:rPr>
              <a:t>OFFICE</a:t>
            </a:r>
          </a:p>
        </p:txBody>
      </p:sp>
      <p:sp>
        <p:nvSpPr>
          <p:cNvPr id="10" name="TextBox 9"/>
          <p:cNvSpPr txBox="1"/>
          <p:nvPr/>
        </p:nvSpPr>
        <p:spPr>
          <a:xfrm>
            <a:off x="1524000" y="685801"/>
            <a:ext cx="9144000" cy="646331"/>
          </a:xfrm>
          <a:prstGeom prst="rect">
            <a:avLst/>
          </a:prstGeom>
          <a:noFill/>
        </p:spPr>
        <p:txBody>
          <a:bodyPr wrap="square" rtlCol="0">
            <a:spAutoFit/>
          </a:bodyPr>
          <a:lstStyle/>
          <a:p>
            <a:pPr algn="ctr"/>
            <a:r>
              <a:rPr lang="en-US" b="1" i="1" u="sng" dirty="0"/>
              <a:t>Inversion of Dispersion Curves </a:t>
            </a:r>
          </a:p>
          <a:p>
            <a:pPr algn="ctr"/>
            <a:r>
              <a:rPr lang="en-US" b="1" i="1" dirty="0"/>
              <a:t>(i.e., Inversion of Extracted “Rayleigh-Wave” Dispersion Curves)</a:t>
            </a:r>
          </a:p>
        </p:txBody>
      </p:sp>
      <p:sp>
        <p:nvSpPr>
          <p:cNvPr id="11" name="TextBox 10"/>
          <p:cNvSpPr txBox="1"/>
          <p:nvPr/>
        </p:nvSpPr>
        <p:spPr>
          <a:xfrm>
            <a:off x="5486400" y="2286001"/>
            <a:ext cx="2971800" cy="830997"/>
          </a:xfrm>
          <a:prstGeom prst="rect">
            <a:avLst/>
          </a:prstGeom>
          <a:noFill/>
        </p:spPr>
        <p:txBody>
          <a:bodyPr wrap="square" rtlCol="0">
            <a:spAutoFit/>
          </a:bodyPr>
          <a:lstStyle/>
          <a:p>
            <a:r>
              <a:rPr lang="en-US" sz="1600" b="1" dirty="0"/>
              <a:t>Average velocity (Vs) </a:t>
            </a:r>
            <a:r>
              <a:rPr lang="en-US" sz="1600" b="1" dirty="0">
                <a:sym typeface="Symbol"/>
              </a:rPr>
              <a:t> 2900 m/s</a:t>
            </a:r>
          </a:p>
          <a:p>
            <a:r>
              <a:rPr lang="en-US" sz="1600" b="1" dirty="0">
                <a:sym typeface="Symbol"/>
              </a:rPr>
              <a:t>Average thickness (H)</a:t>
            </a:r>
            <a:r>
              <a:rPr lang="en-US" sz="1600" b="1" dirty="0"/>
              <a:t> </a:t>
            </a:r>
            <a:r>
              <a:rPr lang="en-US" sz="1600" b="1" dirty="0">
                <a:sym typeface="Symbol"/>
              </a:rPr>
              <a:t> 15 cm </a:t>
            </a:r>
            <a:endParaRPr lang="en-US" sz="1600" b="1" dirty="0"/>
          </a:p>
        </p:txBody>
      </p:sp>
      <p:sp>
        <p:nvSpPr>
          <p:cNvPr id="12" name="TextBox 11"/>
          <p:cNvSpPr txBox="1"/>
          <p:nvPr/>
        </p:nvSpPr>
        <p:spPr>
          <a:xfrm>
            <a:off x="2667000" y="4953001"/>
            <a:ext cx="1524000" cy="584775"/>
          </a:xfrm>
          <a:prstGeom prst="rect">
            <a:avLst/>
          </a:prstGeom>
          <a:noFill/>
        </p:spPr>
        <p:txBody>
          <a:bodyPr wrap="square" rtlCol="0">
            <a:spAutoFit/>
          </a:bodyPr>
          <a:lstStyle/>
          <a:p>
            <a:r>
              <a:rPr lang="en-US" sz="1600" b="1" dirty="0">
                <a:solidFill>
                  <a:srgbClr val="FFFF00"/>
                </a:solidFill>
              </a:rPr>
              <a:t>Vs </a:t>
            </a:r>
            <a:r>
              <a:rPr lang="en-US" sz="1600" b="1" dirty="0">
                <a:solidFill>
                  <a:srgbClr val="FFFF00"/>
                </a:solidFill>
                <a:sym typeface="Symbol"/>
              </a:rPr>
              <a:t> 2950 m/s</a:t>
            </a:r>
          </a:p>
          <a:p>
            <a:r>
              <a:rPr lang="en-US" sz="1600" b="1" dirty="0">
                <a:solidFill>
                  <a:srgbClr val="FFFF00"/>
                </a:solidFill>
                <a:sym typeface="Symbol"/>
              </a:rPr>
              <a:t>H</a:t>
            </a:r>
            <a:r>
              <a:rPr lang="en-US" sz="1600" b="1" dirty="0">
                <a:solidFill>
                  <a:srgbClr val="FFFF00"/>
                </a:solidFill>
              </a:rPr>
              <a:t> </a:t>
            </a:r>
            <a:r>
              <a:rPr lang="en-US" sz="1600" b="1" dirty="0">
                <a:solidFill>
                  <a:srgbClr val="FFFF00"/>
                </a:solidFill>
                <a:sym typeface="Symbol"/>
              </a:rPr>
              <a:t> 15 cm </a:t>
            </a:r>
            <a:endParaRPr lang="en-US" sz="1600" b="1" dirty="0">
              <a:solidFill>
                <a:srgbClr val="FFFF00"/>
              </a:solidFill>
            </a:endParaRPr>
          </a:p>
        </p:txBody>
      </p:sp>
      <p:sp>
        <p:nvSpPr>
          <p:cNvPr id="13" name="TextBox 12"/>
          <p:cNvSpPr txBox="1"/>
          <p:nvPr/>
        </p:nvSpPr>
        <p:spPr>
          <a:xfrm>
            <a:off x="5334000" y="4953001"/>
            <a:ext cx="1524000" cy="584775"/>
          </a:xfrm>
          <a:prstGeom prst="rect">
            <a:avLst/>
          </a:prstGeom>
          <a:noFill/>
        </p:spPr>
        <p:txBody>
          <a:bodyPr wrap="square" rtlCol="0">
            <a:spAutoFit/>
          </a:bodyPr>
          <a:lstStyle/>
          <a:p>
            <a:r>
              <a:rPr lang="en-US" sz="1600" b="1" dirty="0">
                <a:solidFill>
                  <a:srgbClr val="FFFF00"/>
                </a:solidFill>
              </a:rPr>
              <a:t>Vs </a:t>
            </a:r>
            <a:r>
              <a:rPr lang="en-US" sz="1600" b="1" dirty="0">
                <a:solidFill>
                  <a:srgbClr val="FFFF00"/>
                </a:solidFill>
                <a:sym typeface="Symbol"/>
              </a:rPr>
              <a:t> 3000 m/s</a:t>
            </a:r>
          </a:p>
          <a:p>
            <a:r>
              <a:rPr lang="en-US" sz="1600" b="1" dirty="0">
                <a:solidFill>
                  <a:srgbClr val="FFFF00"/>
                </a:solidFill>
                <a:sym typeface="Symbol"/>
              </a:rPr>
              <a:t>H</a:t>
            </a:r>
            <a:r>
              <a:rPr lang="en-US" sz="1600" b="1" dirty="0">
                <a:solidFill>
                  <a:srgbClr val="FFFF00"/>
                </a:solidFill>
              </a:rPr>
              <a:t> </a:t>
            </a:r>
            <a:r>
              <a:rPr lang="en-US" sz="1600" b="1" dirty="0">
                <a:solidFill>
                  <a:srgbClr val="FFFF00"/>
                </a:solidFill>
                <a:sym typeface="Symbol"/>
              </a:rPr>
              <a:t> 10 cm </a:t>
            </a:r>
            <a:endParaRPr lang="en-US" sz="1600" b="1" dirty="0">
              <a:solidFill>
                <a:srgbClr val="FFFF00"/>
              </a:solidFill>
            </a:endParaRPr>
          </a:p>
        </p:txBody>
      </p:sp>
      <p:sp>
        <p:nvSpPr>
          <p:cNvPr id="14" name="TextBox 13"/>
          <p:cNvSpPr txBox="1"/>
          <p:nvPr/>
        </p:nvSpPr>
        <p:spPr>
          <a:xfrm>
            <a:off x="7924800" y="4953001"/>
            <a:ext cx="1524000" cy="584775"/>
          </a:xfrm>
          <a:prstGeom prst="rect">
            <a:avLst/>
          </a:prstGeom>
          <a:noFill/>
        </p:spPr>
        <p:txBody>
          <a:bodyPr wrap="square" rtlCol="0">
            <a:spAutoFit/>
          </a:bodyPr>
          <a:lstStyle/>
          <a:p>
            <a:pPr algn="r"/>
            <a:r>
              <a:rPr lang="en-US" sz="1600" b="1" dirty="0">
                <a:solidFill>
                  <a:srgbClr val="FFFF00"/>
                </a:solidFill>
              </a:rPr>
              <a:t>Vs </a:t>
            </a:r>
            <a:r>
              <a:rPr lang="en-US" sz="1600" b="1" dirty="0">
                <a:solidFill>
                  <a:srgbClr val="FFFF00"/>
                </a:solidFill>
                <a:sym typeface="Symbol"/>
              </a:rPr>
              <a:t> 2950 m/s</a:t>
            </a:r>
          </a:p>
          <a:p>
            <a:pPr algn="r"/>
            <a:r>
              <a:rPr lang="en-US" sz="1600" b="1" dirty="0">
                <a:solidFill>
                  <a:srgbClr val="FFFF00"/>
                </a:solidFill>
                <a:sym typeface="Symbol"/>
              </a:rPr>
              <a:t>H</a:t>
            </a:r>
            <a:r>
              <a:rPr lang="en-US" sz="1600" b="1" dirty="0">
                <a:solidFill>
                  <a:srgbClr val="FFFF00"/>
                </a:solidFill>
              </a:rPr>
              <a:t> </a:t>
            </a:r>
            <a:r>
              <a:rPr lang="en-US" sz="1600" b="1" dirty="0">
                <a:solidFill>
                  <a:srgbClr val="FFFF00"/>
                </a:solidFill>
                <a:sym typeface="Symbol"/>
              </a:rPr>
              <a:t> 15 cm </a:t>
            </a:r>
            <a:endParaRPr lang="en-US" sz="1600" b="1" dirty="0">
              <a:solidFill>
                <a:srgbClr val="FF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23460" y="1"/>
            <a:ext cx="9545114" cy="1200329"/>
          </a:xfrm>
          <a:prstGeom prst="rect">
            <a:avLst/>
          </a:prstGeom>
          <a:noFill/>
        </p:spPr>
        <p:txBody>
          <a:bodyPr wrap="none" lIns="91440" tIns="45720" rIns="91440" bIns="45720">
            <a:spAutoFit/>
          </a:bodyPr>
          <a:lstStyle/>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Muting Direct Air Wave (DAW)</a:t>
            </a:r>
          </a:p>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Importance of Securing Proper Mute Window</a:t>
            </a:r>
          </a:p>
        </p:txBody>
      </p:sp>
      <p:pic>
        <p:nvPicPr>
          <p:cNvPr id="15" name="Picture 14" descr="SeisMic03272025(SR)(2)-1.BMP"/>
          <p:cNvPicPr>
            <a:picLocks noChangeAspect="1"/>
          </p:cNvPicPr>
          <p:nvPr/>
        </p:nvPicPr>
        <p:blipFill>
          <a:blip r:embed="rId2" cstate="print"/>
          <a:stretch>
            <a:fillRect/>
          </a:stretch>
        </p:blipFill>
        <p:spPr>
          <a:xfrm>
            <a:off x="1676400" y="4384040"/>
            <a:ext cx="1889760" cy="2473960"/>
          </a:xfrm>
          <a:prstGeom prst="rect">
            <a:avLst/>
          </a:prstGeom>
        </p:spPr>
      </p:pic>
      <p:pic>
        <p:nvPicPr>
          <p:cNvPr id="16" name="Picture 15" descr="Mute(Good)(2).BMP"/>
          <p:cNvPicPr>
            <a:picLocks noChangeAspect="1"/>
          </p:cNvPicPr>
          <p:nvPr/>
        </p:nvPicPr>
        <p:blipFill>
          <a:blip r:embed="rId3" cstate="print"/>
          <a:stretch>
            <a:fillRect/>
          </a:stretch>
        </p:blipFill>
        <p:spPr>
          <a:xfrm>
            <a:off x="3657600" y="4384040"/>
            <a:ext cx="1889760" cy="2473960"/>
          </a:xfrm>
          <a:prstGeom prst="rect">
            <a:avLst/>
          </a:prstGeom>
        </p:spPr>
      </p:pic>
      <p:pic>
        <p:nvPicPr>
          <p:cNvPr id="17" name="Picture 16" descr="SeisMic03272025(SR)(16)-1.BMP"/>
          <p:cNvPicPr>
            <a:picLocks noChangeAspect="1"/>
          </p:cNvPicPr>
          <p:nvPr/>
        </p:nvPicPr>
        <p:blipFill>
          <a:blip r:embed="rId4" cstate="print"/>
          <a:stretch>
            <a:fillRect/>
          </a:stretch>
        </p:blipFill>
        <p:spPr>
          <a:xfrm>
            <a:off x="6537960" y="4384040"/>
            <a:ext cx="1889760" cy="2473960"/>
          </a:xfrm>
          <a:prstGeom prst="rect">
            <a:avLst/>
          </a:prstGeom>
        </p:spPr>
      </p:pic>
      <p:pic>
        <p:nvPicPr>
          <p:cNvPr id="18" name="Picture 17" descr="Mute(Bad)(16).BMP"/>
          <p:cNvPicPr>
            <a:picLocks noChangeAspect="1"/>
          </p:cNvPicPr>
          <p:nvPr/>
        </p:nvPicPr>
        <p:blipFill>
          <a:blip r:embed="rId5" cstate="print"/>
          <a:stretch>
            <a:fillRect/>
          </a:stretch>
        </p:blipFill>
        <p:spPr>
          <a:xfrm>
            <a:off x="8519160" y="4384040"/>
            <a:ext cx="1889760" cy="2473960"/>
          </a:xfrm>
          <a:prstGeom prst="rect">
            <a:avLst/>
          </a:prstGeom>
        </p:spPr>
      </p:pic>
      <p:sp>
        <p:nvSpPr>
          <p:cNvPr id="19" name="TextBox 18"/>
          <p:cNvSpPr txBox="1"/>
          <p:nvPr/>
        </p:nvSpPr>
        <p:spPr>
          <a:xfrm>
            <a:off x="2042160" y="4688840"/>
            <a:ext cx="1219200" cy="369332"/>
          </a:xfrm>
          <a:prstGeom prst="rect">
            <a:avLst/>
          </a:prstGeom>
          <a:solidFill>
            <a:schemeClr val="bg1"/>
          </a:solidFill>
          <a:ln>
            <a:solidFill>
              <a:schemeClr val="tx1"/>
            </a:solidFill>
          </a:ln>
        </p:spPr>
        <p:txBody>
          <a:bodyPr wrap="square" rtlCol="0">
            <a:spAutoFit/>
          </a:bodyPr>
          <a:lstStyle/>
          <a:p>
            <a:pPr algn="ctr"/>
            <a:r>
              <a:rPr lang="en-US" dirty="0"/>
              <a:t>RAW</a:t>
            </a:r>
          </a:p>
        </p:txBody>
      </p:sp>
      <p:sp>
        <p:nvSpPr>
          <p:cNvPr id="20" name="TextBox 19"/>
          <p:cNvSpPr txBox="1"/>
          <p:nvPr/>
        </p:nvSpPr>
        <p:spPr>
          <a:xfrm>
            <a:off x="4023360" y="4688840"/>
            <a:ext cx="1219200" cy="369332"/>
          </a:xfrm>
          <a:prstGeom prst="rect">
            <a:avLst/>
          </a:prstGeom>
          <a:solidFill>
            <a:schemeClr val="bg1"/>
          </a:solidFill>
          <a:ln>
            <a:solidFill>
              <a:schemeClr val="tx1"/>
            </a:solidFill>
          </a:ln>
        </p:spPr>
        <p:txBody>
          <a:bodyPr wrap="square" rtlCol="0">
            <a:spAutoFit/>
          </a:bodyPr>
          <a:lstStyle/>
          <a:p>
            <a:pPr algn="ctr"/>
            <a:r>
              <a:rPr lang="en-US" dirty="0"/>
              <a:t>Air Mute</a:t>
            </a:r>
          </a:p>
        </p:txBody>
      </p:sp>
      <p:sp>
        <p:nvSpPr>
          <p:cNvPr id="21" name="TextBox 20"/>
          <p:cNvSpPr txBox="1"/>
          <p:nvPr/>
        </p:nvSpPr>
        <p:spPr>
          <a:xfrm>
            <a:off x="6918960" y="4688840"/>
            <a:ext cx="1219200" cy="369332"/>
          </a:xfrm>
          <a:prstGeom prst="rect">
            <a:avLst/>
          </a:prstGeom>
          <a:solidFill>
            <a:schemeClr val="bg1"/>
          </a:solidFill>
          <a:ln>
            <a:solidFill>
              <a:schemeClr val="tx1"/>
            </a:solidFill>
          </a:ln>
        </p:spPr>
        <p:txBody>
          <a:bodyPr wrap="square" rtlCol="0">
            <a:spAutoFit/>
          </a:bodyPr>
          <a:lstStyle/>
          <a:p>
            <a:pPr algn="ctr"/>
            <a:r>
              <a:rPr lang="en-US" dirty="0"/>
              <a:t>RAW</a:t>
            </a:r>
          </a:p>
        </p:txBody>
      </p:sp>
      <p:sp>
        <p:nvSpPr>
          <p:cNvPr id="22" name="TextBox 21"/>
          <p:cNvSpPr txBox="1"/>
          <p:nvPr/>
        </p:nvSpPr>
        <p:spPr>
          <a:xfrm>
            <a:off x="8900160" y="4688840"/>
            <a:ext cx="1219200" cy="369332"/>
          </a:xfrm>
          <a:prstGeom prst="rect">
            <a:avLst/>
          </a:prstGeom>
          <a:solidFill>
            <a:schemeClr val="bg1"/>
          </a:solidFill>
          <a:ln>
            <a:solidFill>
              <a:schemeClr val="tx1"/>
            </a:solidFill>
          </a:ln>
        </p:spPr>
        <p:txBody>
          <a:bodyPr wrap="square" rtlCol="0">
            <a:spAutoFit/>
          </a:bodyPr>
          <a:lstStyle/>
          <a:p>
            <a:pPr algn="ctr"/>
            <a:r>
              <a:rPr lang="en-US" dirty="0"/>
              <a:t>Air Mute</a:t>
            </a:r>
          </a:p>
        </p:txBody>
      </p:sp>
      <p:sp>
        <p:nvSpPr>
          <p:cNvPr id="23" name="TextBox 22"/>
          <p:cNvSpPr txBox="1"/>
          <p:nvPr/>
        </p:nvSpPr>
        <p:spPr>
          <a:xfrm>
            <a:off x="2209800" y="4126468"/>
            <a:ext cx="2971800" cy="369332"/>
          </a:xfrm>
          <a:prstGeom prst="rect">
            <a:avLst/>
          </a:prstGeom>
          <a:solidFill>
            <a:srgbClr val="FFFF00"/>
          </a:solidFill>
          <a:ln>
            <a:solidFill>
              <a:schemeClr val="tx1"/>
            </a:solidFill>
          </a:ln>
        </p:spPr>
        <p:txBody>
          <a:bodyPr wrap="square" rtlCol="0">
            <a:spAutoFit/>
          </a:bodyPr>
          <a:lstStyle/>
          <a:p>
            <a:pPr algn="ctr"/>
            <a:r>
              <a:rPr lang="en-US" b="1" i="1" dirty="0"/>
              <a:t>RECORD #2</a:t>
            </a:r>
          </a:p>
        </p:txBody>
      </p:sp>
      <p:sp>
        <p:nvSpPr>
          <p:cNvPr id="24" name="TextBox 23"/>
          <p:cNvSpPr txBox="1"/>
          <p:nvPr/>
        </p:nvSpPr>
        <p:spPr>
          <a:xfrm>
            <a:off x="7086600" y="4126468"/>
            <a:ext cx="2971800" cy="369332"/>
          </a:xfrm>
          <a:prstGeom prst="rect">
            <a:avLst/>
          </a:prstGeom>
          <a:solidFill>
            <a:srgbClr val="FFFF00"/>
          </a:solidFill>
          <a:ln>
            <a:solidFill>
              <a:schemeClr val="tx1"/>
            </a:solidFill>
          </a:ln>
        </p:spPr>
        <p:txBody>
          <a:bodyPr wrap="square" rtlCol="0">
            <a:spAutoFit/>
          </a:bodyPr>
          <a:lstStyle/>
          <a:p>
            <a:pPr algn="ctr"/>
            <a:r>
              <a:rPr lang="en-US" b="1" i="1" dirty="0"/>
              <a:t>RECORD #16</a:t>
            </a:r>
          </a:p>
        </p:txBody>
      </p:sp>
      <p:pic>
        <p:nvPicPr>
          <p:cNvPr id="15362" name="Picture 2"/>
          <p:cNvPicPr>
            <a:picLocks noChangeAspect="1" noChangeArrowheads="1"/>
          </p:cNvPicPr>
          <p:nvPr/>
        </p:nvPicPr>
        <p:blipFill>
          <a:blip r:embed="rId6" cstate="print"/>
          <a:srcRect/>
          <a:stretch>
            <a:fillRect/>
          </a:stretch>
        </p:blipFill>
        <p:spPr bwMode="auto">
          <a:xfrm>
            <a:off x="4622800" y="2619032"/>
            <a:ext cx="2921000" cy="1267169"/>
          </a:xfrm>
          <a:prstGeom prst="rect">
            <a:avLst/>
          </a:prstGeom>
          <a:noFill/>
          <a:ln w="9525">
            <a:noFill/>
            <a:miter lim="800000"/>
            <a:headEnd/>
            <a:tailEnd/>
          </a:ln>
          <a:effectLst/>
        </p:spPr>
      </p:pic>
      <p:sp>
        <p:nvSpPr>
          <p:cNvPr id="25" name="TextBox 24"/>
          <p:cNvSpPr txBox="1"/>
          <p:nvPr/>
        </p:nvSpPr>
        <p:spPr>
          <a:xfrm>
            <a:off x="1676400" y="1143000"/>
            <a:ext cx="8915400" cy="1815882"/>
          </a:xfrm>
          <a:prstGeom prst="rect">
            <a:avLst/>
          </a:prstGeom>
          <a:noFill/>
        </p:spPr>
        <p:txBody>
          <a:bodyPr wrap="square" rtlCol="0">
            <a:spAutoFit/>
          </a:bodyPr>
          <a:lstStyle/>
          <a:p>
            <a:r>
              <a:rPr lang="en-US" sz="1400" dirty="0"/>
              <a:t>Direct air waves (DAW) are always recorded as the strongest arrivals.  If they are not properly muted, any subsequent dispersion analysis will lose the accuracy significantly.  It is crucial to secure a proper mute window so that the mute process can be applied without touching valuable Lamb waves (LW).  This requires that DAW and LW are well separated in arrival times as illustrated below on left side.  The mute process leaves the valuable LW almost intact.  On the other hand, if DAW and LW are not well separated, the mute process inevitably alters the LW arrivals as on the right side.  </a:t>
            </a:r>
          </a:p>
          <a:p>
            <a:endParaRPr lang="en-US" sz="1400" dirty="0"/>
          </a:p>
          <a:p>
            <a:r>
              <a:rPr lang="en-US" sz="1400" dirty="0"/>
              <a:t>What plays the important role to secure such a window is illustrated in the following pages.        </a:t>
            </a:r>
          </a:p>
        </p:txBody>
      </p:sp>
      <p:sp>
        <p:nvSpPr>
          <p:cNvPr id="26" name="TextBox 25"/>
          <p:cNvSpPr txBox="1"/>
          <p:nvPr/>
        </p:nvSpPr>
        <p:spPr>
          <a:xfrm rot="294815">
            <a:off x="2590800" y="5055396"/>
            <a:ext cx="624840" cy="307777"/>
          </a:xfrm>
          <a:prstGeom prst="rect">
            <a:avLst/>
          </a:prstGeom>
          <a:noFill/>
          <a:ln>
            <a:noFill/>
          </a:ln>
        </p:spPr>
        <p:txBody>
          <a:bodyPr wrap="square" rtlCol="0">
            <a:spAutoFit/>
          </a:bodyPr>
          <a:lstStyle/>
          <a:p>
            <a:pPr algn="ctr"/>
            <a:r>
              <a:rPr lang="en-US" sz="1400" b="1" dirty="0"/>
              <a:t>LW</a:t>
            </a:r>
          </a:p>
        </p:txBody>
      </p:sp>
      <p:sp>
        <p:nvSpPr>
          <p:cNvPr id="27" name="TextBox 26"/>
          <p:cNvSpPr txBox="1"/>
          <p:nvPr/>
        </p:nvSpPr>
        <p:spPr>
          <a:xfrm rot="1203071">
            <a:off x="2438400" y="5486401"/>
            <a:ext cx="624840" cy="307777"/>
          </a:xfrm>
          <a:prstGeom prst="rect">
            <a:avLst/>
          </a:prstGeom>
          <a:noFill/>
          <a:ln>
            <a:noFill/>
          </a:ln>
        </p:spPr>
        <p:txBody>
          <a:bodyPr wrap="square" rtlCol="0">
            <a:spAutoFit/>
          </a:bodyPr>
          <a:lstStyle/>
          <a:p>
            <a:pPr algn="ctr"/>
            <a:r>
              <a:rPr lang="en-US" sz="1400" b="1" dirty="0"/>
              <a:t>DAW</a:t>
            </a:r>
          </a:p>
        </p:txBody>
      </p:sp>
      <p:sp>
        <p:nvSpPr>
          <p:cNvPr id="28" name="TextBox 27"/>
          <p:cNvSpPr txBox="1"/>
          <p:nvPr/>
        </p:nvSpPr>
        <p:spPr>
          <a:xfrm rot="1203071">
            <a:off x="2472226" y="5842835"/>
            <a:ext cx="624840" cy="307777"/>
          </a:xfrm>
          <a:prstGeom prst="rect">
            <a:avLst/>
          </a:prstGeom>
          <a:noFill/>
          <a:ln>
            <a:noFill/>
          </a:ln>
        </p:spPr>
        <p:txBody>
          <a:bodyPr wrap="square" rtlCol="0">
            <a:spAutoFit/>
          </a:bodyPr>
          <a:lstStyle/>
          <a:p>
            <a:pPr algn="ctr"/>
            <a:r>
              <a:rPr lang="en-US" sz="1400" b="1" dirty="0"/>
              <a:t>DAW</a:t>
            </a:r>
          </a:p>
        </p:txBody>
      </p:sp>
      <p:sp>
        <p:nvSpPr>
          <p:cNvPr id="29" name="TextBox 28"/>
          <p:cNvSpPr txBox="1"/>
          <p:nvPr/>
        </p:nvSpPr>
        <p:spPr>
          <a:xfrm rot="294815">
            <a:off x="7668927" y="5055396"/>
            <a:ext cx="624840" cy="307777"/>
          </a:xfrm>
          <a:prstGeom prst="rect">
            <a:avLst/>
          </a:prstGeom>
          <a:noFill/>
          <a:ln>
            <a:noFill/>
          </a:ln>
        </p:spPr>
        <p:txBody>
          <a:bodyPr wrap="square" rtlCol="0">
            <a:spAutoFit/>
          </a:bodyPr>
          <a:lstStyle/>
          <a:p>
            <a:pPr algn="ctr"/>
            <a:r>
              <a:rPr lang="en-US" sz="1400" b="1" dirty="0"/>
              <a:t>LW</a:t>
            </a:r>
          </a:p>
        </p:txBody>
      </p:sp>
      <p:sp>
        <p:nvSpPr>
          <p:cNvPr id="30" name="TextBox 29"/>
          <p:cNvSpPr txBox="1"/>
          <p:nvPr/>
        </p:nvSpPr>
        <p:spPr>
          <a:xfrm rot="1203071">
            <a:off x="7516527" y="5334001"/>
            <a:ext cx="624840" cy="307777"/>
          </a:xfrm>
          <a:prstGeom prst="rect">
            <a:avLst/>
          </a:prstGeom>
          <a:noFill/>
          <a:ln>
            <a:noFill/>
          </a:ln>
        </p:spPr>
        <p:txBody>
          <a:bodyPr wrap="square" rtlCol="0">
            <a:spAutoFit/>
          </a:bodyPr>
          <a:lstStyle/>
          <a:p>
            <a:pPr algn="ctr"/>
            <a:r>
              <a:rPr lang="en-US" sz="1400" b="1" dirty="0"/>
              <a:t>DAW</a:t>
            </a:r>
          </a:p>
        </p:txBody>
      </p:sp>
      <p:sp>
        <p:nvSpPr>
          <p:cNvPr id="31" name="TextBox 30"/>
          <p:cNvSpPr txBox="1"/>
          <p:nvPr/>
        </p:nvSpPr>
        <p:spPr>
          <a:xfrm rot="1203071">
            <a:off x="7550353" y="5690435"/>
            <a:ext cx="624840" cy="307777"/>
          </a:xfrm>
          <a:prstGeom prst="rect">
            <a:avLst/>
          </a:prstGeom>
          <a:noFill/>
          <a:ln>
            <a:noFill/>
          </a:ln>
        </p:spPr>
        <p:txBody>
          <a:bodyPr wrap="square" rtlCol="0">
            <a:spAutoFit/>
          </a:bodyPr>
          <a:lstStyle/>
          <a:p>
            <a:pPr algn="ctr"/>
            <a:r>
              <a:rPr lang="en-US" sz="1400" b="1" dirty="0"/>
              <a:t>DAW</a:t>
            </a:r>
          </a:p>
        </p:txBody>
      </p:sp>
      <p:sp>
        <p:nvSpPr>
          <p:cNvPr id="32" name="TextBox 31"/>
          <p:cNvSpPr txBox="1"/>
          <p:nvPr/>
        </p:nvSpPr>
        <p:spPr>
          <a:xfrm rot="294815">
            <a:off x="4584033" y="5055396"/>
            <a:ext cx="624840" cy="307777"/>
          </a:xfrm>
          <a:prstGeom prst="rect">
            <a:avLst/>
          </a:prstGeom>
          <a:noFill/>
          <a:ln>
            <a:noFill/>
          </a:ln>
        </p:spPr>
        <p:txBody>
          <a:bodyPr wrap="square" rtlCol="0">
            <a:spAutoFit/>
          </a:bodyPr>
          <a:lstStyle/>
          <a:p>
            <a:pPr algn="ctr"/>
            <a:r>
              <a:rPr lang="en-US" sz="1400" b="1" dirty="0"/>
              <a:t>LW</a:t>
            </a:r>
          </a:p>
        </p:txBody>
      </p:sp>
      <p:sp>
        <p:nvSpPr>
          <p:cNvPr id="33" name="TextBox 32"/>
          <p:cNvSpPr txBox="1"/>
          <p:nvPr/>
        </p:nvSpPr>
        <p:spPr>
          <a:xfrm rot="294815">
            <a:off x="9662160" y="5055396"/>
            <a:ext cx="624840" cy="307777"/>
          </a:xfrm>
          <a:prstGeom prst="rect">
            <a:avLst/>
          </a:prstGeom>
          <a:noFill/>
          <a:ln>
            <a:noFill/>
          </a:ln>
        </p:spPr>
        <p:txBody>
          <a:bodyPr wrap="square" rtlCol="0">
            <a:spAutoFit/>
          </a:bodyPr>
          <a:lstStyle/>
          <a:p>
            <a:pPr algn="ctr"/>
            <a:r>
              <a:rPr lang="en-US" sz="1400" b="1" dirty="0"/>
              <a:t>LW</a:t>
            </a:r>
          </a:p>
        </p:txBody>
      </p:sp>
      <p:sp>
        <p:nvSpPr>
          <p:cNvPr id="34" name="Rectangular Callout 33"/>
          <p:cNvSpPr/>
          <p:nvPr/>
        </p:nvSpPr>
        <p:spPr>
          <a:xfrm>
            <a:off x="1676400" y="2743200"/>
            <a:ext cx="2971800" cy="1143000"/>
          </a:xfrm>
          <a:prstGeom prst="wedgeRectCallout">
            <a:avLst>
              <a:gd name="adj1" fmla="val -12812"/>
              <a:gd name="adj2" fmla="val 693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A good mute window is secured by enough difference in arrival times between Lamb wave (LW) and direct air wave (DAW).  Muting DAW left most of LW fields intact even for those low-frequency components arriving later (e.g., 2.0-2.5 ms).  </a:t>
            </a:r>
          </a:p>
        </p:txBody>
      </p:sp>
      <p:sp>
        <p:nvSpPr>
          <p:cNvPr id="35" name="Rectangular Callout 34"/>
          <p:cNvSpPr/>
          <p:nvPr/>
        </p:nvSpPr>
        <p:spPr>
          <a:xfrm>
            <a:off x="7543800" y="2743200"/>
            <a:ext cx="2971800" cy="1143000"/>
          </a:xfrm>
          <a:prstGeom prst="wedgeRectCallout">
            <a:avLst>
              <a:gd name="adj1" fmla="val 15160"/>
              <a:gd name="adj2" fmla="val 68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Both LW and DAW are arriving tight without much gap in arrival times.  In consequence, muting DAW removed significant part of LW energy for those later arriving low-frequency components.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47C9-7803-ADED-DB94-444AC7107C28}"/>
              </a:ext>
            </a:extLst>
          </p:cNvPr>
          <p:cNvSpPr>
            <a:spLocks noGrp="1"/>
          </p:cNvSpPr>
          <p:nvPr>
            <p:ph type="title"/>
          </p:nvPr>
        </p:nvSpPr>
        <p:spPr/>
        <p:txBody>
          <a:bodyPr/>
          <a:lstStyle/>
          <a:p>
            <a:r>
              <a:rPr lang="en-US" dirty="0"/>
              <a:t>Testing receiver height and source offset</a:t>
            </a:r>
          </a:p>
        </p:txBody>
      </p:sp>
      <p:sp>
        <p:nvSpPr>
          <p:cNvPr id="3" name="Content Placeholder 2">
            <a:extLst>
              <a:ext uri="{FF2B5EF4-FFF2-40B4-BE49-F238E27FC236}">
                <a16:creationId xmlns:a16="http://schemas.microsoft.com/office/drawing/2014/main" id="{DAE2312C-DB1F-81DC-7E20-A363C92F5704}"/>
              </a:ext>
            </a:extLst>
          </p:cNvPr>
          <p:cNvSpPr>
            <a:spLocks noGrp="1"/>
          </p:cNvSpPr>
          <p:nvPr>
            <p:ph idx="1"/>
          </p:nvPr>
        </p:nvSpPr>
        <p:spPr>
          <a:xfrm>
            <a:off x="838200" y="1371601"/>
            <a:ext cx="10515600" cy="1325564"/>
          </a:xfrm>
        </p:spPr>
        <p:txBody>
          <a:bodyPr/>
          <a:lstStyle/>
          <a:p>
            <a:r>
              <a:rPr lang="en-US" dirty="0"/>
              <a:t>Left is 10cm source offset</a:t>
            </a:r>
          </a:p>
          <a:p>
            <a:r>
              <a:rPr lang="en-US" dirty="0"/>
              <a:t>Right is 20cm source offset </a:t>
            </a:r>
          </a:p>
        </p:txBody>
      </p:sp>
      <p:pic>
        <p:nvPicPr>
          <p:cNvPr id="5" name="Picture 4">
            <a:extLst>
              <a:ext uri="{FF2B5EF4-FFF2-40B4-BE49-F238E27FC236}">
                <a16:creationId xmlns:a16="http://schemas.microsoft.com/office/drawing/2014/main" id="{4594F28B-D547-2F45-96AB-591FEB616C04}"/>
              </a:ext>
            </a:extLst>
          </p:cNvPr>
          <p:cNvPicPr>
            <a:picLocks noChangeAspect="1"/>
          </p:cNvPicPr>
          <p:nvPr/>
        </p:nvPicPr>
        <p:blipFill>
          <a:blip r:embed="rId2"/>
          <a:stretch>
            <a:fillRect/>
          </a:stretch>
        </p:blipFill>
        <p:spPr>
          <a:xfrm>
            <a:off x="755650" y="2791890"/>
            <a:ext cx="9998592" cy="3945460"/>
          </a:xfrm>
          <a:prstGeom prst="rect">
            <a:avLst/>
          </a:prstGeom>
        </p:spPr>
      </p:pic>
    </p:spTree>
    <p:extLst>
      <p:ext uri="{BB962C8B-B14F-4D97-AF65-F5344CB8AC3E}">
        <p14:creationId xmlns:p14="http://schemas.microsoft.com/office/powerpoint/2010/main" val="2338723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C170E7-24DF-AA1A-A383-4B42C0886175}"/>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dirty="0">
                <a:solidFill>
                  <a:srgbClr val="FFFFFF"/>
                </a:solidFill>
              </a:rPr>
              <a:t>Prototype</a:t>
            </a:r>
            <a:br>
              <a:rPr lang="en-US" sz="4000" dirty="0">
                <a:solidFill>
                  <a:srgbClr val="FFFFFF"/>
                </a:solidFill>
              </a:rPr>
            </a:br>
            <a:r>
              <a:rPr lang="en-US" sz="4000" dirty="0">
                <a:solidFill>
                  <a:srgbClr val="FFFFFF"/>
                </a:solidFill>
              </a:rPr>
              <a:t>System</a:t>
            </a:r>
            <a:br>
              <a:rPr lang="en-US" sz="4000" dirty="0">
                <a:solidFill>
                  <a:srgbClr val="FFFFFF"/>
                </a:solidFill>
              </a:rPr>
            </a:br>
            <a:r>
              <a:rPr lang="en-US" sz="4000" dirty="0">
                <a:solidFill>
                  <a:srgbClr val="FFFFFF"/>
                </a:solidFill>
              </a:rPr>
              <a:t>Deployment</a:t>
            </a:r>
          </a:p>
        </p:txBody>
      </p:sp>
      <p:sp>
        <p:nvSpPr>
          <p:cNvPr id="6" name="Content Placeholder 2">
            <a:extLst>
              <a:ext uri="{FF2B5EF4-FFF2-40B4-BE49-F238E27FC236}">
                <a16:creationId xmlns:a16="http://schemas.microsoft.com/office/drawing/2014/main" id="{275A66A3-E989-0977-4A1F-1A1DC359084B}"/>
              </a:ext>
            </a:extLst>
          </p:cNvPr>
          <p:cNvSpPr txBox="1">
            <a:spLocks/>
          </p:cNvSpPr>
          <p:nvPr/>
        </p:nvSpPr>
        <p:spPr>
          <a:xfrm>
            <a:off x="4581727" y="649480"/>
            <a:ext cx="3025303" cy="55460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DAQlink 5</a:t>
            </a:r>
          </a:p>
          <a:p>
            <a:r>
              <a:rPr lang="en-US" sz="2000"/>
              <a:t>GPS location and timestamps</a:t>
            </a:r>
          </a:p>
          <a:p>
            <a:r>
              <a:rPr lang="en-US" sz="2000"/>
              <a:t>24 ch MEMS array 2.2cm int</a:t>
            </a:r>
          </a:p>
          <a:p>
            <a:r>
              <a:rPr lang="en-US" sz="2000"/>
              <a:t>Pinball impulsive source</a:t>
            </a:r>
          </a:p>
          <a:p>
            <a:endParaRPr lang="en-US" sz="2000"/>
          </a:p>
        </p:txBody>
      </p:sp>
      <p:pic>
        <p:nvPicPr>
          <p:cNvPr id="5" name="Content Placeholder 4">
            <a:extLst>
              <a:ext uri="{FF2B5EF4-FFF2-40B4-BE49-F238E27FC236}">
                <a16:creationId xmlns:a16="http://schemas.microsoft.com/office/drawing/2014/main" id="{BCFD11D3-2C5A-8E4A-7A77-1EFCAADB46C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2308" b="2"/>
          <a:stretch/>
        </p:blipFill>
        <p:spPr>
          <a:xfrm rot="5400000">
            <a:off x="6721751" y="1387751"/>
            <a:ext cx="6858000" cy="4082498"/>
          </a:xfrm>
          <a:prstGeom prst="rect">
            <a:avLst/>
          </a:prstGeom>
        </p:spPr>
      </p:pic>
    </p:spTree>
    <p:extLst>
      <p:ext uri="{BB962C8B-B14F-4D97-AF65-F5344CB8AC3E}">
        <p14:creationId xmlns:p14="http://schemas.microsoft.com/office/powerpoint/2010/main" val="1333598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00EC-CF36-309E-E4CA-09C8189A88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A8A862-3270-6F52-F355-277FA9AD9F6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0796270-FBFF-B9BD-12DB-B26BE5930569}"/>
              </a:ext>
            </a:extLst>
          </p:cNvPr>
          <p:cNvPicPr>
            <a:picLocks noChangeAspect="1"/>
          </p:cNvPicPr>
          <p:nvPr/>
        </p:nvPicPr>
        <p:blipFill>
          <a:blip r:embed="rId2"/>
          <a:stretch>
            <a:fillRect/>
          </a:stretch>
        </p:blipFill>
        <p:spPr>
          <a:xfrm>
            <a:off x="911655" y="0"/>
            <a:ext cx="10368690" cy="6858000"/>
          </a:xfrm>
          <a:prstGeom prst="rect">
            <a:avLst/>
          </a:prstGeom>
        </p:spPr>
      </p:pic>
    </p:spTree>
    <p:extLst>
      <p:ext uri="{BB962C8B-B14F-4D97-AF65-F5344CB8AC3E}">
        <p14:creationId xmlns:p14="http://schemas.microsoft.com/office/powerpoint/2010/main" val="882279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06BF-2046-EEAF-05F1-2DC9975548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3714E3A-3BFB-3632-78D1-3D77BC93A920}"/>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9A741982-E6F9-26F7-4542-279A211EE42B}"/>
              </a:ext>
            </a:extLst>
          </p:cNvPr>
          <p:cNvPicPr>
            <a:picLocks noChangeAspect="1"/>
          </p:cNvPicPr>
          <p:nvPr/>
        </p:nvPicPr>
        <p:blipFill>
          <a:blip r:embed="rId2"/>
          <a:stretch>
            <a:fillRect/>
          </a:stretch>
        </p:blipFill>
        <p:spPr>
          <a:xfrm>
            <a:off x="926492" y="0"/>
            <a:ext cx="10339015" cy="6858000"/>
          </a:xfrm>
          <a:prstGeom prst="rect">
            <a:avLst/>
          </a:prstGeom>
        </p:spPr>
      </p:pic>
    </p:spTree>
    <p:extLst>
      <p:ext uri="{BB962C8B-B14F-4D97-AF65-F5344CB8AC3E}">
        <p14:creationId xmlns:p14="http://schemas.microsoft.com/office/powerpoint/2010/main" val="128011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TotalTime>
  <Words>542</Words>
  <Application>Microsoft Office PowerPoint</Application>
  <PresentationFormat>Widescreen</PresentationFormat>
  <Paragraphs>62</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Arial Black</vt:lpstr>
      <vt:lpstr>Symbol</vt:lpstr>
      <vt:lpstr>Office Theme</vt:lpstr>
      <vt:lpstr>(SeisMike)</vt:lpstr>
      <vt:lpstr>6” 10Hz geophone streamer on sleds</vt:lpstr>
      <vt:lpstr>Modular MEMS microphone array</vt:lpstr>
      <vt:lpstr>PowerPoint Presentation</vt:lpstr>
      <vt:lpstr>PowerPoint Presentation</vt:lpstr>
      <vt:lpstr>Testing receiver height and source offset</vt:lpstr>
      <vt:lpstr>Prototype System Deployment</vt:lpstr>
      <vt:lpstr>PowerPoint Presentation</vt:lpstr>
      <vt:lpstr>PowerPoint Presentation</vt:lpstr>
      <vt:lpstr>PowerPoint Presentation</vt:lpstr>
      <vt:lpstr>PowerPoint Presentation</vt:lpstr>
      <vt:lpstr>Key Features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Martin</dc:creator>
  <cp:lastModifiedBy>Giles, Jake</cp:lastModifiedBy>
  <cp:revision>5</cp:revision>
  <dcterms:created xsi:type="dcterms:W3CDTF">2025-04-10T22:50:05Z</dcterms:created>
  <dcterms:modified xsi:type="dcterms:W3CDTF">2026-05-26T16:34:58Z</dcterms:modified>
</cp:coreProperties>
</file>